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9"/>
  </p:notesMasterIdLst>
  <p:sldIdLst>
    <p:sldId id="267" r:id="rId4"/>
    <p:sldId id="262" r:id="rId5"/>
    <p:sldId id="263" r:id="rId6"/>
    <p:sldId id="272" r:id="rId7"/>
    <p:sldId id="273" r:id="rId8"/>
    <p:sldId id="274" r:id="rId9"/>
    <p:sldId id="278" r:id="rId10"/>
    <p:sldId id="275" r:id="rId11"/>
    <p:sldId id="277" r:id="rId12"/>
    <p:sldId id="276" r:id="rId13"/>
    <p:sldId id="269" r:id="rId14"/>
    <p:sldId id="270" r:id="rId15"/>
    <p:sldId id="271" r:id="rId16"/>
    <p:sldId id="268" r:id="rId17"/>
    <p:sldId id="279" r:id="rId18"/>
  </p:sldIdLst>
  <p:sldSz cx="12192000" cy="6858000"/>
  <p:notesSz cx="6858000" cy="9144000"/>
  <p:embeddedFontLst>
    <p:embeddedFont>
      <p:font typeface="SamsungOne 800C" charset="0"/>
      <p:bold r:id="rId20"/>
    </p:embeddedFont>
    <p:embeddedFont>
      <p:font typeface="SamsungOne 450C" charset="0"/>
      <p:regular r:id="rId21"/>
    </p:embeddedFont>
    <p:embeddedFont>
      <p:font typeface="Calibri" pitchFamily="34" charset="0"/>
      <p:regular r:id="rId22"/>
      <p:bold r:id="rId23"/>
      <p:italic r:id="rId24"/>
      <p:boldItalic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44546A"/>
    <a:srgbClr val="005FD2"/>
    <a:srgbClr val="FFCC00"/>
    <a:srgbClr val="33CC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8015" autoAdjust="0"/>
    <p:restoredTop sz="94660"/>
  </p:normalViewPr>
  <p:slideViewPr>
    <p:cSldViewPr snapToGrid="0">
      <p:cViewPr varScale="1">
        <p:scale>
          <a:sx n="73" d="100"/>
          <a:sy n="73" d="100"/>
        </p:scale>
        <p:origin x="-49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pPr/>
              <a:t>04.06.2022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NUL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NUL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NUL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NUL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04.06.2022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04.06.2022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04.06.2022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0543414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04.06.2022</a:t>
            </a:fld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282337" y="404314"/>
            <a:ext cx="9257907" cy="690677"/>
          </a:xfrm>
        </p:spPr>
        <p:txBody>
          <a:bodyPr/>
          <a:lstStyle/>
          <a:p>
            <a:r>
              <a:rPr lang="ru-RU" dirty="0" smtClean="0"/>
              <a:t>База данных</a:t>
            </a:r>
            <a:endParaRPr lang="ru-RU" dirty="0"/>
          </a:p>
        </p:txBody>
      </p:sp>
      <p:pic>
        <p:nvPicPr>
          <p:cNvPr id="5" name="Рисунок 4" descr="2022-06-03_16-29-07.png"/>
          <p:cNvPicPr>
            <a:picLocks noChangeAspect="1"/>
          </p:cNvPicPr>
          <p:nvPr/>
        </p:nvPicPr>
        <p:blipFill>
          <a:blip r:embed="rId2">
            <a:lum contrast="10000"/>
          </a:blip>
          <a:srcRect t="5934"/>
          <a:stretch>
            <a:fillRect/>
          </a:stretch>
        </p:blipFill>
        <p:spPr>
          <a:xfrm>
            <a:off x="6229853" y="3702228"/>
            <a:ext cx="4311871" cy="2228308"/>
          </a:xfrm>
          <a:prstGeom prst="rect">
            <a:avLst/>
          </a:prstGeom>
          <a:ln w="38100">
            <a:solidFill>
              <a:srgbClr val="00FFFF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204856" y="1084218"/>
            <a:ext cx="43629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tx2"/>
                </a:solidFill>
              </a:rPr>
              <a:t>Избранные пользователем олимпиады</a:t>
            </a:r>
            <a:endParaRPr lang="ru-RU" sz="2800" dirty="0">
              <a:solidFill>
                <a:schemeClr val="tx2"/>
              </a:solidFill>
            </a:endParaRPr>
          </a:p>
        </p:txBody>
      </p:sp>
      <p:sp>
        <p:nvSpPr>
          <p:cNvPr id="7" name="Стрелка вниз 6"/>
          <p:cNvSpPr/>
          <p:nvPr/>
        </p:nvSpPr>
        <p:spPr>
          <a:xfrm>
            <a:off x="8020593" y="2050869"/>
            <a:ext cx="744583" cy="1306286"/>
          </a:xfrm>
          <a:prstGeom prst="downArrow">
            <a:avLst/>
          </a:prstGeom>
          <a:solidFill>
            <a:srgbClr val="7030A0"/>
          </a:solidFill>
          <a:ln>
            <a:solidFill>
              <a:srgbClr val="00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8" name="Рисунок 7" descr="B1FDCC7C-9018-4F31-BAB4-29536F422D34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35" y="1175355"/>
            <a:ext cx="5240587" cy="3540336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04.06.2022</a:t>
            </a:fld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51708" y="404314"/>
            <a:ext cx="9257907" cy="690677"/>
          </a:xfrm>
        </p:spPr>
        <p:txBody>
          <a:bodyPr/>
          <a:lstStyle/>
          <a:p>
            <a:r>
              <a:rPr lang="ru-RU" dirty="0" smtClean="0"/>
              <a:t>Будущая доработка и развитие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685108" y="1345473"/>
            <a:ext cx="487244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Font typeface="Wingdings" pitchFamily="2" charset="2"/>
              <a:buChar char="q"/>
            </a:pPr>
            <a:r>
              <a:rPr lang="ru-RU" sz="3200" dirty="0" smtClean="0">
                <a:solidFill>
                  <a:schemeClr val="tx2"/>
                </a:solidFill>
              </a:rPr>
              <a:t> Полноценный сервер</a:t>
            </a:r>
            <a:r>
              <a:rPr lang="en-US" sz="3200" dirty="0" smtClean="0">
                <a:solidFill>
                  <a:schemeClr val="tx2"/>
                </a:solidFill>
              </a:rPr>
              <a:t>;</a:t>
            </a:r>
          </a:p>
          <a:p>
            <a:pPr>
              <a:spcAft>
                <a:spcPts val="1200"/>
              </a:spcAft>
              <a:buFont typeface="Wingdings" pitchFamily="2" charset="2"/>
              <a:buChar char="q"/>
            </a:pPr>
            <a:r>
              <a:rPr lang="ru-RU" sz="3200" dirty="0" smtClean="0">
                <a:solidFill>
                  <a:schemeClr val="tx2"/>
                </a:solidFill>
              </a:rPr>
              <a:t> Уведомления при появлении новой олимпиады;</a:t>
            </a:r>
          </a:p>
          <a:p>
            <a:pPr>
              <a:spcAft>
                <a:spcPts val="1200"/>
              </a:spcAft>
              <a:buFont typeface="Wingdings" pitchFamily="2" charset="2"/>
              <a:buChar char="q"/>
            </a:pPr>
            <a:r>
              <a:rPr lang="ru-RU" sz="3200" dirty="0" smtClean="0">
                <a:solidFill>
                  <a:schemeClr val="tx2"/>
                </a:solidFill>
              </a:rPr>
              <a:t> Тренировочные задания  олимпиадного уровня. </a:t>
            </a:r>
          </a:p>
        </p:txBody>
      </p:sp>
      <p:pic>
        <p:nvPicPr>
          <p:cNvPr id="7" name="Рисунок 6" descr="Reduce-1024x1001-min-300x2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944" y="1178352"/>
            <a:ext cx="4772095" cy="466074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04.06.2022</a:t>
            </a:fld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966652" y="1097281"/>
            <a:ext cx="10398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 smtClean="0">
                <a:solidFill>
                  <a:schemeClr val="tx2"/>
                </a:solidFill>
              </a:rPr>
              <a:t>В этом году, в процессе обучения в </a:t>
            </a:r>
            <a:r>
              <a:rPr lang="en-US" sz="3200" dirty="0" smtClean="0">
                <a:solidFill>
                  <a:schemeClr val="tx2"/>
                </a:solidFill>
              </a:rPr>
              <a:t>IT </a:t>
            </a:r>
            <a:r>
              <a:rPr lang="ru-RU" sz="3200" dirty="0" smtClean="0">
                <a:solidFill>
                  <a:schemeClr val="tx2"/>
                </a:solidFill>
              </a:rPr>
              <a:t>школе </a:t>
            </a:r>
            <a:r>
              <a:rPr lang="en-US" sz="3200" dirty="0" smtClean="0">
                <a:solidFill>
                  <a:schemeClr val="tx2"/>
                </a:solidFill>
              </a:rPr>
              <a:t>Samsung, </a:t>
            </a:r>
            <a:r>
              <a:rPr lang="ru-RU" sz="3200" dirty="0" smtClean="0">
                <a:solidFill>
                  <a:schemeClr val="tx2"/>
                </a:solidFill>
              </a:rPr>
              <a:t>я …</a:t>
            </a:r>
            <a:endParaRPr lang="ru-RU" sz="3200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4036" y="1802675"/>
            <a:ext cx="714538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Wingdings" pitchFamily="2" charset="2"/>
              <a:buChar char="ü"/>
            </a:pPr>
            <a:r>
              <a:rPr lang="ru-RU" sz="2800" dirty="0" smtClean="0">
                <a:solidFill>
                  <a:schemeClr val="tx2"/>
                </a:solidFill>
              </a:rPr>
              <a:t> Получила начальные знания о языке </a:t>
            </a:r>
            <a:r>
              <a:rPr lang="en-US" sz="2800" dirty="0" smtClean="0">
                <a:solidFill>
                  <a:schemeClr val="tx2"/>
                </a:solidFill>
              </a:rPr>
              <a:t>Java </a:t>
            </a:r>
            <a:r>
              <a:rPr lang="ru-RU" sz="2800" dirty="0" smtClean="0">
                <a:solidFill>
                  <a:schemeClr val="tx2"/>
                </a:solidFill>
              </a:rPr>
              <a:t>и программировани</a:t>
            </a:r>
            <a:r>
              <a:rPr lang="ru-RU" sz="2800" b="1" dirty="0" smtClean="0">
                <a:solidFill>
                  <a:schemeClr val="tx2"/>
                </a:solidFill>
              </a:rPr>
              <a:t>и</a:t>
            </a:r>
            <a:r>
              <a:rPr lang="ru-RU" sz="2800" dirty="0" smtClean="0">
                <a:solidFill>
                  <a:schemeClr val="tx2"/>
                </a:solidFill>
              </a:rPr>
              <a:t> под </a:t>
            </a:r>
            <a:r>
              <a:rPr lang="en-US" sz="2800" dirty="0" smtClean="0">
                <a:solidFill>
                  <a:schemeClr val="tx2"/>
                </a:solidFill>
              </a:rPr>
              <a:t>Android;</a:t>
            </a:r>
          </a:p>
          <a:p>
            <a:pPr marL="342900" indent="-342900">
              <a:spcAft>
                <a:spcPts val="2400"/>
              </a:spcAft>
              <a:buFont typeface="Wingdings" pitchFamily="2" charset="2"/>
              <a:buChar char="ü"/>
            </a:pPr>
            <a:r>
              <a:rPr lang="ru-RU" sz="2800" dirty="0" smtClean="0">
                <a:solidFill>
                  <a:schemeClr val="tx2"/>
                </a:solidFill>
              </a:rPr>
              <a:t> Применила свои знания для реализации собственного итогового проекта.</a:t>
            </a:r>
          </a:p>
          <a:p>
            <a:pPr marL="342900" indent="-342900">
              <a:spcAft>
                <a:spcPts val="2400"/>
              </a:spcAft>
              <a:buFont typeface="Wingdings" pitchFamily="2" charset="2"/>
              <a:buChar char="ü"/>
            </a:pP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9" name="Рисунок 8" descr="android-dev-9a4e354c-5223-43ae-b3c3-abb12954cec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158" y="3090349"/>
            <a:ext cx="5363665" cy="3506396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04.06.2022</a:t>
            </a:fld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412966" y="3069136"/>
            <a:ext cx="9257907" cy="690677"/>
          </a:xfrm>
        </p:spPr>
        <p:txBody>
          <a:bodyPr>
            <a:noAutofit/>
          </a:bodyPr>
          <a:lstStyle/>
          <a:p>
            <a:pPr algn="ctr"/>
            <a:r>
              <a:rPr lang="ru-RU" sz="7200" dirty="0" smtClean="0"/>
              <a:t>Спасибо за внимание!</a:t>
            </a:r>
            <a:endParaRPr lang="ru-RU" sz="7200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=""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642987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0543414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Итоговый проект </a:t>
            </a:r>
            <a:br>
              <a:rPr lang="ru-RU" dirty="0" smtClean="0"/>
            </a:br>
            <a:r>
              <a:rPr lang="ru-RU" dirty="0" smtClean="0"/>
              <a:t>«</a:t>
            </a:r>
            <a:r>
              <a:rPr lang="en-US" dirty="0" smtClean="0"/>
              <a:t>Archimedia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1372600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Подготовила:</a:t>
            </a:r>
          </a:p>
          <a:p>
            <a:r>
              <a:rPr lang="ru-RU" dirty="0" smtClean="0"/>
              <a:t>Москвина Юлия Максимовна</a:t>
            </a:r>
          </a:p>
          <a:p>
            <a:r>
              <a:rPr lang="ru-RU" dirty="0" smtClean="0"/>
              <a:t>Руководитель:</a:t>
            </a:r>
          </a:p>
          <a:p>
            <a:r>
              <a:rPr lang="ru-RU" dirty="0" smtClean="0"/>
              <a:t>Нужных Алексей Васильевич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pPr/>
              <a:t>04.06.2022</a:t>
            </a:fld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pPr/>
              <a:t>04.06.2022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78" y="390063"/>
            <a:ext cx="9257907" cy="690677"/>
          </a:xfrm>
        </p:spPr>
        <p:txBody>
          <a:bodyPr/>
          <a:lstStyle/>
          <a:p>
            <a:r>
              <a:rPr lang="ru-RU" dirty="0" smtClean="0"/>
              <a:t>Идея приложения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675120" y="1711234"/>
            <a:ext cx="49246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>
                <a:solidFill>
                  <a:schemeClr val="tx2"/>
                </a:solidFill>
              </a:rPr>
              <a:t>Логотипом приложения «</a:t>
            </a:r>
            <a:r>
              <a:rPr lang="en-US" sz="2000" dirty="0" smtClean="0">
                <a:solidFill>
                  <a:schemeClr val="tx2"/>
                </a:solidFill>
              </a:rPr>
              <a:t>Archimedia</a:t>
            </a:r>
            <a:r>
              <a:rPr lang="ru-RU" sz="2000" dirty="0" smtClean="0">
                <a:solidFill>
                  <a:schemeClr val="tx2"/>
                </a:solidFill>
              </a:rPr>
              <a:t>» стала буква </a:t>
            </a:r>
            <a:r>
              <a:rPr lang="en-US" sz="2000" dirty="0" smtClean="0">
                <a:solidFill>
                  <a:schemeClr val="tx2"/>
                </a:solidFill>
              </a:rPr>
              <a:t>A, </a:t>
            </a:r>
            <a:r>
              <a:rPr lang="ru-RU" sz="2000" dirty="0" smtClean="0">
                <a:solidFill>
                  <a:schemeClr val="tx2"/>
                </a:solidFill>
                <a:effectLst>
                  <a:reflection blurRad="6350" stA="55000" endA="300" endPos="45500" dir="5400000" sy="-100000" algn="bl" rotWithShape="0"/>
                </a:effectLst>
              </a:rPr>
              <a:t>погружённая</a:t>
            </a:r>
            <a:r>
              <a:rPr lang="ru-RU" sz="2000" dirty="0" smtClean="0">
                <a:solidFill>
                  <a:schemeClr val="tx2"/>
                </a:solidFill>
              </a:rPr>
              <a:t> в сосуд с жидкостью,  символизирующая один из известнейших опытов древнегреческого учёного Архимеда.</a:t>
            </a:r>
            <a:endParaRPr lang="ru-RU" sz="2000" dirty="0">
              <a:solidFill>
                <a:schemeClr val="tx2"/>
              </a:solidFill>
            </a:endParaRPr>
          </a:p>
        </p:txBody>
      </p:sp>
      <p:sp>
        <p:nvSpPr>
          <p:cNvPr id="11" name="Штриховая стрелка вправо 10"/>
          <p:cNvSpPr/>
          <p:nvPr/>
        </p:nvSpPr>
        <p:spPr>
          <a:xfrm rot="10800000">
            <a:off x="5481501" y="2421528"/>
            <a:ext cx="1028700" cy="491490"/>
          </a:xfrm>
          <a:prstGeom prst="stripedRightArrow">
            <a:avLst>
              <a:gd name="adj1" fmla="val 50000"/>
              <a:gd name="adj2" fmla="val 66279"/>
            </a:avLst>
          </a:prstGeom>
          <a:solidFill>
            <a:srgbClr val="7030A0"/>
          </a:solidFill>
          <a:ln>
            <a:solidFill>
              <a:srgbClr val="00FFFF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11680" y="4872446"/>
            <a:ext cx="45328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>
                <a:solidFill>
                  <a:schemeClr val="tx2"/>
                </a:solidFill>
              </a:rPr>
              <a:t>Приложение призвано облегчить поиск и подготовку к олимпиадам технической направленности для школьников.</a:t>
            </a:r>
            <a:endParaRPr lang="ru-RU" sz="2000" dirty="0">
              <a:solidFill>
                <a:schemeClr val="tx2"/>
              </a:solidFill>
            </a:endParaRPr>
          </a:p>
        </p:txBody>
      </p:sp>
      <p:pic>
        <p:nvPicPr>
          <p:cNvPr id="15" name="Рисунок 14" descr="d0a2d0b5d185d0bdd0b8d187d0b5d181d0bad0b0d18f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957" y="3473729"/>
            <a:ext cx="2678249" cy="3037616"/>
          </a:xfrm>
          <a:prstGeom prst="rect">
            <a:avLst/>
          </a:prstGeom>
        </p:spPr>
      </p:pic>
      <p:pic>
        <p:nvPicPr>
          <p:cNvPr id="16" name="Рисунок 15" descr="image0-removebg-pre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807" y="649848"/>
            <a:ext cx="3108960" cy="3935214"/>
          </a:xfrm>
          <a:prstGeom prst="rect">
            <a:avLst/>
          </a:prstGeom>
        </p:spPr>
      </p:pic>
      <p:sp>
        <p:nvSpPr>
          <p:cNvPr id="10" name="Штриховая стрелка вправо 9"/>
          <p:cNvSpPr/>
          <p:nvPr/>
        </p:nvSpPr>
        <p:spPr>
          <a:xfrm rot="10800000">
            <a:off x="5442312" y="2395403"/>
            <a:ext cx="1028700" cy="491490"/>
          </a:xfrm>
          <a:prstGeom prst="stripedRightArrow">
            <a:avLst>
              <a:gd name="adj1" fmla="val 50000"/>
              <a:gd name="adj2" fmla="val 66279"/>
            </a:avLst>
          </a:prstGeom>
          <a:solidFill>
            <a:srgbClr val="7030A0"/>
          </a:solidFill>
          <a:ln>
            <a:solidFill>
              <a:srgbClr val="00FFFF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04.06.2022</a:t>
            </a:fld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Клиент-серверная архитектура</a:t>
            </a:r>
            <a:endParaRPr lang="ru-RU" dirty="0"/>
          </a:p>
        </p:txBody>
      </p:sp>
      <p:pic>
        <p:nvPicPr>
          <p:cNvPr id="6" name="Рисунок 5" descr="GitHub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80" y="1332411"/>
            <a:ext cx="2719245" cy="2455818"/>
          </a:xfrm>
          <a:prstGeom prst="rect">
            <a:avLst/>
          </a:prstGeom>
        </p:spPr>
      </p:pic>
      <p:sp>
        <p:nvSpPr>
          <p:cNvPr id="10" name="Штриховая стрелка вправо 9"/>
          <p:cNvSpPr/>
          <p:nvPr/>
        </p:nvSpPr>
        <p:spPr>
          <a:xfrm>
            <a:off x="3749038" y="2800351"/>
            <a:ext cx="2756263" cy="491490"/>
          </a:xfrm>
          <a:prstGeom prst="stripedRightArrow">
            <a:avLst>
              <a:gd name="adj1" fmla="val 50000"/>
              <a:gd name="adj2" fmla="val 66279"/>
            </a:avLst>
          </a:prstGeom>
          <a:solidFill>
            <a:srgbClr val="7030A0"/>
          </a:solidFill>
          <a:ln>
            <a:solidFill>
              <a:srgbClr val="00FFFF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1" name="Рисунок 10" descr="json-removebg-pre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251" y="905177"/>
            <a:ext cx="3896134" cy="2035462"/>
          </a:xfrm>
          <a:prstGeom prst="rect">
            <a:avLst/>
          </a:prstGeom>
        </p:spPr>
      </p:pic>
      <p:pic>
        <p:nvPicPr>
          <p:cNvPr id="12" name="Рисунок 11" descr="maxresdefault (1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319" y="1574892"/>
            <a:ext cx="3958045" cy="2226400"/>
          </a:xfrm>
          <a:prstGeom prst="rect">
            <a:avLst/>
          </a:prstGeom>
        </p:spPr>
      </p:pic>
      <p:sp>
        <p:nvSpPr>
          <p:cNvPr id="14" name="Штриховая стрелка вправо 13"/>
          <p:cNvSpPr/>
          <p:nvPr/>
        </p:nvSpPr>
        <p:spPr>
          <a:xfrm rot="8020311">
            <a:off x="7036793" y="4395070"/>
            <a:ext cx="2099510" cy="491490"/>
          </a:xfrm>
          <a:prstGeom prst="stripedRightArrow">
            <a:avLst>
              <a:gd name="adj1" fmla="val 50000"/>
              <a:gd name="adj2" fmla="val 66279"/>
            </a:avLst>
          </a:prstGeom>
          <a:solidFill>
            <a:srgbClr val="7030A0"/>
          </a:solidFill>
          <a:ln>
            <a:solidFill>
              <a:srgbClr val="00FFFF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5" name="Рисунок 14" descr="f45ed80aca48c08175acbcd2a14101f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3285" y="3503023"/>
            <a:ext cx="3093720" cy="309372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04.06.2022</a:t>
            </a:fld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Схема хранилища на </a:t>
            </a:r>
            <a:r>
              <a:rPr lang="en-US" dirty="0" err="1" smtClean="0"/>
              <a:t>GitHub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362995" y="1267097"/>
            <a:ext cx="3174274" cy="692331"/>
          </a:xfrm>
          <a:prstGeom prst="roundRect">
            <a:avLst/>
          </a:prstGeom>
          <a:solidFill>
            <a:srgbClr val="7030A0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Files for Archimedia</a:t>
            </a:r>
            <a:endParaRPr lang="ru-RU" b="1" dirty="0">
              <a:ln w="24500" cmpd="dbl">
                <a:solidFill>
                  <a:schemeClr val="bg1"/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Стрелка вниз 5"/>
          <p:cNvSpPr/>
          <p:nvPr/>
        </p:nvSpPr>
        <p:spPr>
          <a:xfrm rot="2805720">
            <a:off x="3605349" y="1998617"/>
            <a:ext cx="509451" cy="914400"/>
          </a:xfrm>
          <a:prstGeom prst="downArrow">
            <a:avLst/>
          </a:prstGeom>
          <a:solidFill>
            <a:srgbClr val="7030A0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 вниз 6"/>
          <p:cNvSpPr/>
          <p:nvPr/>
        </p:nvSpPr>
        <p:spPr>
          <a:xfrm>
            <a:off x="5625738" y="2033451"/>
            <a:ext cx="509451" cy="914400"/>
          </a:xfrm>
          <a:prstGeom prst="downArrow">
            <a:avLst/>
          </a:prstGeom>
          <a:solidFill>
            <a:srgbClr val="7030A0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низ 10"/>
          <p:cNvSpPr/>
          <p:nvPr/>
        </p:nvSpPr>
        <p:spPr>
          <a:xfrm rot="19414749">
            <a:off x="7724505" y="2002972"/>
            <a:ext cx="509451" cy="914400"/>
          </a:xfrm>
          <a:prstGeom prst="downArrow">
            <a:avLst/>
          </a:prstGeom>
          <a:solidFill>
            <a:srgbClr val="7030A0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2521131" y="2873829"/>
            <a:ext cx="1920240" cy="666206"/>
          </a:xfrm>
          <a:prstGeom prst="roundRect">
            <a:avLst/>
          </a:prstGeom>
          <a:solidFill>
            <a:srgbClr val="7030A0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ru-RU" dirty="0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7467599" y="2908664"/>
            <a:ext cx="1920240" cy="666206"/>
          </a:xfrm>
          <a:prstGeom prst="roundRect">
            <a:avLst/>
          </a:prstGeom>
          <a:solidFill>
            <a:srgbClr val="7030A0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ru-RU" dirty="0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4863736" y="2943498"/>
            <a:ext cx="1920240" cy="666206"/>
          </a:xfrm>
          <a:prstGeom prst="roundRect">
            <a:avLst/>
          </a:prstGeom>
          <a:solidFill>
            <a:srgbClr val="7030A0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ru-RU" dirty="0"/>
          </a:p>
        </p:txBody>
      </p:sp>
      <p:sp>
        <p:nvSpPr>
          <p:cNvPr id="15" name="Стрелка вниз 14"/>
          <p:cNvSpPr/>
          <p:nvPr/>
        </p:nvSpPr>
        <p:spPr>
          <a:xfrm>
            <a:off x="3222172" y="3666308"/>
            <a:ext cx="509451" cy="914400"/>
          </a:xfrm>
          <a:prstGeom prst="downArrow">
            <a:avLst/>
          </a:prstGeom>
          <a:solidFill>
            <a:srgbClr val="7030A0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низ 15"/>
          <p:cNvSpPr/>
          <p:nvPr/>
        </p:nvSpPr>
        <p:spPr>
          <a:xfrm>
            <a:off x="5582195" y="3727268"/>
            <a:ext cx="509451" cy="914400"/>
          </a:xfrm>
          <a:prstGeom prst="downArrow">
            <a:avLst/>
          </a:prstGeom>
          <a:solidFill>
            <a:srgbClr val="7030A0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низ 16"/>
          <p:cNvSpPr/>
          <p:nvPr/>
        </p:nvSpPr>
        <p:spPr>
          <a:xfrm>
            <a:off x="8168641" y="3740331"/>
            <a:ext cx="509451" cy="914400"/>
          </a:xfrm>
          <a:prstGeom prst="downArrow">
            <a:avLst/>
          </a:prstGeom>
          <a:solidFill>
            <a:srgbClr val="7030A0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2647405" y="4606835"/>
            <a:ext cx="1920240" cy="666206"/>
          </a:xfrm>
          <a:prstGeom prst="roundRect">
            <a:avLst/>
          </a:prstGeom>
          <a:solidFill>
            <a:srgbClr val="7030A0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Olymp.json</a:t>
            </a:r>
            <a:endParaRPr lang="ru-RU" dirty="0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4929051" y="4720047"/>
            <a:ext cx="1920240" cy="666206"/>
          </a:xfrm>
          <a:prstGeom prst="roundRect">
            <a:avLst/>
          </a:prstGeom>
          <a:solidFill>
            <a:srgbClr val="7030A0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Olymp.json</a:t>
            </a:r>
            <a:endParaRPr lang="ru-RU" dirty="0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7659188" y="4706984"/>
            <a:ext cx="1920240" cy="666206"/>
          </a:xfrm>
          <a:prstGeom prst="roundRect">
            <a:avLst/>
          </a:prstGeom>
          <a:solidFill>
            <a:srgbClr val="7030A0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Olymp.json</a:t>
            </a:r>
            <a:endParaRPr lang="ru-RU" dirty="0"/>
          </a:p>
        </p:txBody>
      </p:sp>
      <p:sp>
        <p:nvSpPr>
          <p:cNvPr id="23" name="Стрелка вниз 22"/>
          <p:cNvSpPr/>
          <p:nvPr/>
        </p:nvSpPr>
        <p:spPr>
          <a:xfrm>
            <a:off x="6936377" y="2076994"/>
            <a:ext cx="574765" cy="3579223"/>
          </a:xfrm>
          <a:prstGeom prst="downArrow">
            <a:avLst/>
          </a:prstGeom>
          <a:solidFill>
            <a:srgbClr val="7030A0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6405154" y="5673635"/>
            <a:ext cx="1920240" cy="666206"/>
          </a:xfrm>
          <a:prstGeom prst="roundRect">
            <a:avLst/>
          </a:prstGeom>
          <a:solidFill>
            <a:srgbClr val="7030A0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Subj.json</a:t>
            </a:r>
            <a:endParaRPr lang="ru-RU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04.06.2022</a:t>
            </a:fld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Карта активностей</a:t>
            </a:r>
            <a:endParaRPr lang="ru-RU" dirty="0"/>
          </a:p>
        </p:txBody>
      </p:sp>
      <p:pic>
        <p:nvPicPr>
          <p:cNvPr id="9" name="Рисунок 8" descr="Screenshot_20220603-224352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97" y="1048716"/>
            <a:ext cx="2455818" cy="4877528"/>
          </a:xfrm>
          <a:prstGeom prst="rect">
            <a:avLst/>
          </a:prstGeom>
        </p:spPr>
      </p:pic>
      <p:pic>
        <p:nvPicPr>
          <p:cNvPr id="10" name="Рисунок 9" descr="Screenshot_20220603-224410-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255" y="698720"/>
            <a:ext cx="2501375" cy="4565611"/>
          </a:xfrm>
          <a:prstGeom prst="rect">
            <a:avLst/>
          </a:prstGeom>
        </p:spPr>
      </p:pic>
      <p:sp>
        <p:nvSpPr>
          <p:cNvPr id="11" name="Стрелка вверх 10"/>
          <p:cNvSpPr/>
          <p:nvPr/>
        </p:nvSpPr>
        <p:spPr>
          <a:xfrm rot="2844472">
            <a:off x="3709851" y="1058091"/>
            <a:ext cx="431074" cy="1410788"/>
          </a:xfrm>
          <a:prstGeom prst="upArrow">
            <a:avLst/>
          </a:prstGeom>
          <a:solidFill>
            <a:srgbClr val="7030A0"/>
          </a:solidFill>
          <a:ln>
            <a:solidFill>
              <a:srgbClr val="00FFFF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 descr="Screenshot_20220603-224416-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313" y="1337973"/>
            <a:ext cx="2343607" cy="4657878"/>
          </a:xfrm>
          <a:prstGeom prst="rect">
            <a:avLst/>
          </a:prstGeom>
        </p:spPr>
      </p:pic>
      <p:sp>
        <p:nvSpPr>
          <p:cNvPr id="13" name="Стрелка вверх 12"/>
          <p:cNvSpPr/>
          <p:nvPr/>
        </p:nvSpPr>
        <p:spPr>
          <a:xfrm rot="7354006">
            <a:off x="7336971" y="844731"/>
            <a:ext cx="431074" cy="1410788"/>
          </a:xfrm>
          <a:prstGeom prst="upArrow">
            <a:avLst/>
          </a:prstGeom>
          <a:solidFill>
            <a:srgbClr val="7030A0"/>
          </a:solidFill>
          <a:ln>
            <a:solidFill>
              <a:srgbClr val="00FFFF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04.06.2022</a:t>
            </a:fld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Карта активностей</a:t>
            </a:r>
            <a:endParaRPr lang="ru-RU" dirty="0"/>
          </a:p>
        </p:txBody>
      </p:sp>
      <p:pic>
        <p:nvPicPr>
          <p:cNvPr id="5" name="Рисунок 4" descr="Screenshot_20220603-224431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237" y="1110343"/>
            <a:ext cx="2240280" cy="4480560"/>
          </a:xfrm>
          <a:prstGeom prst="rect">
            <a:avLst/>
          </a:prstGeom>
        </p:spPr>
      </p:pic>
      <p:pic>
        <p:nvPicPr>
          <p:cNvPr id="6" name="Рисунок 5" descr="Screenshot_20220603-22444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867" y="901336"/>
            <a:ext cx="2332250" cy="4794069"/>
          </a:xfrm>
          <a:prstGeom prst="rect">
            <a:avLst/>
          </a:prstGeom>
        </p:spPr>
      </p:pic>
      <p:sp>
        <p:nvSpPr>
          <p:cNvPr id="7" name="Стрелка вверх 6"/>
          <p:cNvSpPr/>
          <p:nvPr/>
        </p:nvSpPr>
        <p:spPr>
          <a:xfrm rot="10800000">
            <a:off x="8891451" y="1824446"/>
            <a:ext cx="431074" cy="1410788"/>
          </a:xfrm>
          <a:prstGeom prst="upArrow">
            <a:avLst/>
          </a:prstGeom>
          <a:solidFill>
            <a:srgbClr val="7030A0"/>
          </a:solidFill>
          <a:ln>
            <a:solidFill>
              <a:srgbClr val="00FFFF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блако 7"/>
          <p:cNvSpPr/>
          <p:nvPr/>
        </p:nvSpPr>
        <p:spPr>
          <a:xfrm>
            <a:off x="7550331" y="3670663"/>
            <a:ext cx="2534195" cy="1567543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7772401" y="4232366"/>
            <a:ext cx="293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2"/>
                </a:solidFill>
              </a:rPr>
              <a:t>Переход по ссылке</a:t>
            </a:r>
            <a:endParaRPr lang="ru-RU" dirty="0"/>
          </a:p>
        </p:txBody>
      </p:sp>
      <p:sp>
        <p:nvSpPr>
          <p:cNvPr id="10" name="Стрелка вверх 9"/>
          <p:cNvSpPr/>
          <p:nvPr/>
        </p:nvSpPr>
        <p:spPr>
          <a:xfrm rot="7224214">
            <a:off x="3692436" y="1380308"/>
            <a:ext cx="431074" cy="1410788"/>
          </a:xfrm>
          <a:prstGeom prst="upArrow">
            <a:avLst/>
          </a:prstGeom>
          <a:solidFill>
            <a:srgbClr val="7030A0"/>
          </a:solidFill>
          <a:ln>
            <a:solidFill>
              <a:srgbClr val="00FFFF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 descr="Screenshot_20220603-224441-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468" y="979714"/>
            <a:ext cx="2444712" cy="4872446"/>
          </a:xfrm>
          <a:prstGeom prst="rect">
            <a:avLst/>
          </a:prstGeom>
        </p:spPr>
      </p:pic>
      <p:sp>
        <p:nvSpPr>
          <p:cNvPr id="12" name="Стрелка вверх 11"/>
          <p:cNvSpPr/>
          <p:nvPr/>
        </p:nvSpPr>
        <p:spPr>
          <a:xfrm rot="2465830">
            <a:off x="7180218" y="1602378"/>
            <a:ext cx="431074" cy="1410788"/>
          </a:xfrm>
          <a:prstGeom prst="upArrow">
            <a:avLst/>
          </a:prstGeom>
          <a:solidFill>
            <a:srgbClr val="7030A0"/>
          </a:solidFill>
          <a:ln>
            <a:solidFill>
              <a:srgbClr val="00FFFF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верх 12"/>
          <p:cNvSpPr/>
          <p:nvPr/>
        </p:nvSpPr>
        <p:spPr>
          <a:xfrm rot="10800000">
            <a:off x="2695304" y="1689461"/>
            <a:ext cx="431074" cy="1410788"/>
          </a:xfrm>
          <a:prstGeom prst="upArrow">
            <a:avLst/>
          </a:prstGeom>
          <a:solidFill>
            <a:srgbClr val="7030A0"/>
          </a:solidFill>
          <a:ln>
            <a:solidFill>
              <a:srgbClr val="00FFFF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 descr="Screenshot_20220604-100647.jpg"/>
          <p:cNvPicPr>
            <a:picLocks noChangeAspect="1"/>
          </p:cNvPicPr>
          <p:nvPr/>
        </p:nvPicPr>
        <p:blipFill>
          <a:blip r:embed="rId5"/>
          <a:srcRect l="6962" t="37972" r="10897" b="40557"/>
          <a:stretch>
            <a:fillRect/>
          </a:stretch>
        </p:blipFill>
        <p:spPr>
          <a:xfrm>
            <a:off x="1410787" y="3161211"/>
            <a:ext cx="2625636" cy="1410789"/>
          </a:xfrm>
          <a:prstGeom prst="rect">
            <a:avLst/>
          </a:prstGeom>
          <a:ln>
            <a:solidFill>
              <a:srgbClr val="00FFFF"/>
            </a:solidFill>
          </a:ln>
        </p:spPr>
      </p:pic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04.06.2022</a:t>
            </a:fld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Классы</a:t>
            </a:r>
            <a:endParaRPr lang="ru-RU" dirty="0"/>
          </a:p>
        </p:txBody>
      </p:sp>
      <p:pic>
        <p:nvPicPr>
          <p:cNvPr id="5" name="Рисунок 4" descr="2022-06-03_21-08-09.png"/>
          <p:cNvPicPr>
            <a:picLocks noChangeAspect="1"/>
          </p:cNvPicPr>
          <p:nvPr/>
        </p:nvPicPr>
        <p:blipFill>
          <a:blip r:embed="rId2"/>
          <a:srcRect t="7005"/>
          <a:stretch>
            <a:fillRect/>
          </a:stretch>
        </p:blipFill>
        <p:spPr>
          <a:xfrm>
            <a:off x="1580606" y="1312618"/>
            <a:ext cx="3500845" cy="1156358"/>
          </a:xfrm>
          <a:prstGeom prst="rect">
            <a:avLst/>
          </a:prstGeom>
          <a:ln>
            <a:solidFill>
              <a:srgbClr val="00FFFF"/>
            </a:solidFill>
          </a:ln>
        </p:spPr>
      </p:pic>
      <p:sp>
        <p:nvSpPr>
          <p:cNvPr id="6" name="Стрелка вправо 5"/>
          <p:cNvSpPr/>
          <p:nvPr/>
        </p:nvSpPr>
        <p:spPr>
          <a:xfrm>
            <a:off x="5421085" y="1619793"/>
            <a:ext cx="796835" cy="457200"/>
          </a:xfrm>
          <a:prstGeom prst="rightArrow">
            <a:avLst/>
          </a:prstGeom>
          <a:solidFill>
            <a:srgbClr val="7030A0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6662057" y="1476104"/>
            <a:ext cx="2690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tx2"/>
                </a:solidFill>
              </a:rPr>
              <a:t>Сущности для </a:t>
            </a:r>
            <a:r>
              <a:rPr lang="ru-RU" sz="2000" dirty="0" err="1" smtClean="0">
                <a:solidFill>
                  <a:schemeClr val="tx2"/>
                </a:solidFill>
              </a:rPr>
              <a:t>парсинга</a:t>
            </a:r>
            <a:r>
              <a:rPr lang="ru-RU" sz="2000" dirty="0" smtClean="0">
                <a:solidFill>
                  <a:schemeClr val="tx2"/>
                </a:solidFill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</a:rPr>
              <a:t>Json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ru-RU" sz="2000" dirty="0" smtClean="0">
                <a:solidFill>
                  <a:schemeClr val="tx2"/>
                </a:solidFill>
              </a:rPr>
              <a:t>файла.</a:t>
            </a:r>
            <a:endParaRPr lang="ru-RU" sz="2000" dirty="0">
              <a:solidFill>
                <a:schemeClr val="tx2"/>
              </a:solidFill>
            </a:endParaRPr>
          </a:p>
        </p:txBody>
      </p:sp>
      <p:pic>
        <p:nvPicPr>
          <p:cNvPr id="8" name="Рисунок 7" descr="2022-06-03_21-12-17.png"/>
          <p:cNvPicPr>
            <a:picLocks noChangeAspect="1"/>
          </p:cNvPicPr>
          <p:nvPr/>
        </p:nvPicPr>
        <p:blipFill>
          <a:blip r:embed="rId3"/>
          <a:srcRect t="5584"/>
          <a:stretch>
            <a:fillRect/>
          </a:stretch>
        </p:blipFill>
        <p:spPr>
          <a:xfrm>
            <a:off x="1544543" y="2716615"/>
            <a:ext cx="3667539" cy="1163053"/>
          </a:xfrm>
          <a:prstGeom prst="rect">
            <a:avLst/>
          </a:prstGeom>
          <a:ln>
            <a:solidFill>
              <a:srgbClr val="00FFFF"/>
            </a:solidFill>
          </a:ln>
        </p:spPr>
      </p:pic>
      <p:sp>
        <p:nvSpPr>
          <p:cNvPr id="10" name="Стрелка вправо 9"/>
          <p:cNvSpPr/>
          <p:nvPr/>
        </p:nvSpPr>
        <p:spPr>
          <a:xfrm>
            <a:off x="5482044" y="3065417"/>
            <a:ext cx="796835" cy="457200"/>
          </a:xfrm>
          <a:prstGeom prst="rightArrow">
            <a:avLst/>
          </a:prstGeom>
          <a:solidFill>
            <a:srgbClr val="7030A0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6544492" y="2821577"/>
            <a:ext cx="39711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tx2"/>
                </a:solidFill>
              </a:rPr>
              <a:t>Адаптеры для вывода на экран  олимпиад, избранных олимпиад и материалов для них.</a:t>
            </a:r>
            <a:endParaRPr lang="ru-RU" sz="2000" dirty="0">
              <a:solidFill>
                <a:schemeClr val="tx2"/>
              </a:solidFill>
            </a:endParaRPr>
          </a:p>
        </p:txBody>
      </p:sp>
      <p:pic>
        <p:nvPicPr>
          <p:cNvPr id="12" name="Рисунок 11" descr="2022-06-03_21-08-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326" y="4321220"/>
            <a:ext cx="3753873" cy="1975077"/>
          </a:xfrm>
          <a:prstGeom prst="rect">
            <a:avLst/>
          </a:prstGeom>
          <a:ln>
            <a:solidFill>
              <a:srgbClr val="00FFFF"/>
            </a:solidFill>
          </a:ln>
        </p:spPr>
      </p:pic>
      <p:sp>
        <p:nvSpPr>
          <p:cNvPr id="13" name="Стрелка вправо 12"/>
          <p:cNvSpPr/>
          <p:nvPr/>
        </p:nvSpPr>
        <p:spPr>
          <a:xfrm>
            <a:off x="5556067" y="5138057"/>
            <a:ext cx="796835" cy="457200"/>
          </a:xfrm>
          <a:prstGeom prst="rightArrow">
            <a:avLst/>
          </a:prstGeom>
          <a:solidFill>
            <a:srgbClr val="7030A0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6557554" y="5042263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tx2"/>
                </a:solidFill>
              </a:rPr>
              <a:t>Фрагменты для </a:t>
            </a:r>
            <a:r>
              <a:rPr lang="en-US" sz="2000" dirty="0" smtClean="0">
                <a:solidFill>
                  <a:schemeClr val="tx2"/>
                </a:solidFill>
              </a:rPr>
              <a:t>Navigation Drawer Activity.</a:t>
            </a:r>
            <a:endParaRPr lang="ru-RU" sz="2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04.06.2022</a:t>
            </a:fld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Классы</a:t>
            </a:r>
            <a:endParaRPr lang="ru-RU" dirty="0"/>
          </a:p>
        </p:txBody>
      </p:sp>
      <p:pic>
        <p:nvPicPr>
          <p:cNvPr id="5" name="Рисунок 4" descr="2022-06-03_21-12-51.png"/>
          <p:cNvPicPr>
            <a:picLocks noChangeAspect="1"/>
          </p:cNvPicPr>
          <p:nvPr/>
        </p:nvPicPr>
        <p:blipFill>
          <a:blip r:embed="rId2"/>
          <a:srcRect t="3979" b="25852"/>
          <a:stretch>
            <a:fillRect/>
          </a:stretch>
        </p:blipFill>
        <p:spPr>
          <a:xfrm>
            <a:off x="957538" y="1136470"/>
            <a:ext cx="4350608" cy="1737359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>
            <a:off x="3931921" y="1149532"/>
            <a:ext cx="1972491" cy="300445"/>
          </a:xfrm>
          <a:prstGeom prst="rightArrow">
            <a:avLst/>
          </a:prstGeom>
          <a:solidFill>
            <a:srgbClr val="7030A0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вправо 8"/>
          <p:cNvSpPr/>
          <p:nvPr/>
        </p:nvSpPr>
        <p:spPr>
          <a:xfrm>
            <a:off x="4450080" y="1497875"/>
            <a:ext cx="1754777" cy="317862"/>
          </a:xfrm>
          <a:prstGeom prst="rightArrow">
            <a:avLst/>
          </a:prstGeom>
          <a:solidFill>
            <a:srgbClr val="7030A0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право 11"/>
          <p:cNvSpPr/>
          <p:nvPr/>
        </p:nvSpPr>
        <p:spPr>
          <a:xfrm>
            <a:off x="3796937" y="1889761"/>
            <a:ext cx="1972491" cy="300445"/>
          </a:xfrm>
          <a:prstGeom prst="rightArrow">
            <a:avLst/>
          </a:prstGeom>
          <a:solidFill>
            <a:srgbClr val="7030A0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право 12"/>
          <p:cNvSpPr/>
          <p:nvPr/>
        </p:nvSpPr>
        <p:spPr>
          <a:xfrm>
            <a:off x="3805648" y="2277293"/>
            <a:ext cx="1972491" cy="300445"/>
          </a:xfrm>
          <a:prstGeom prst="rightArrow">
            <a:avLst/>
          </a:prstGeom>
          <a:solidFill>
            <a:srgbClr val="7030A0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>
            <a:off x="3840481" y="2599509"/>
            <a:ext cx="1972491" cy="300445"/>
          </a:xfrm>
          <a:prstGeom prst="rightArrow">
            <a:avLst/>
          </a:prstGeom>
          <a:solidFill>
            <a:srgbClr val="7030A0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5982788" y="1071155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solidFill>
                  <a:schemeClr val="tx2"/>
                </a:solidFill>
              </a:rPr>
              <a:t>Описаниематериалов</a:t>
            </a:r>
            <a:r>
              <a:rPr lang="ru-RU" dirty="0" smtClean="0">
                <a:solidFill>
                  <a:schemeClr val="tx2"/>
                </a:solidFill>
              </a:rPr>
              <a:t> для избранных олимпиад.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83234" y="1476103"/>
            <a:ext cx="574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2"/>
                </a:solidFill>
              </a:rPr>
              <a:t>Вывод полной информации об олимпиадах.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12971" y="1881052"/>
            <a:ext cx="604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2"/>
                </a:solidFill>
              </a:rPr>
              <a:t>Главный класс </a:t>
            </a:r>
            <a:r>
              <a:rPr lang="en-US" dirty="0" smtClean="0">
                <a:solidFill>
                  <a:schemeClr val="tx2"/>
                </a:solidFill>
              </a:rPr>
              <a:t>Navigation Drawer Activity.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65223" y="2272937"/>
            <a:ext cx="6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2"/>
                </a:solidFill>
              </a:rPr>
              <a:t>Описание </a:t>
            </a:r>
            <a:r>
              <a:rPr lang="ru-RU" dirty="0" err="1" smtClean="0">
                <a:solidFill>
                  <a:schemeClr val="tx2"/>
                </a:solidFill>
              </a:rPr>
              <a:t>активити</a:t>
            </a:r>
            <a:r>
              <a:rPr lang="ru-RU" dirty="0" smtClean="0">
                <a:solidFill>
                  <a:schemeClr val="tx2"/>
                </a:solidFill>
              </a:rPr>
              <a:t> для выбора вида материалов.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91349" y="2638697"/>
            <a:ext cx="451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2"/>
                </a:solidFill>
              </a:rPr>
              <a:t>Вывод списка олимпиад.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08914" y="2965269"/>
            <a:ext cx="459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2"/>
                </a:solidFill>
              </a:rPr>
              <a:t>Стартовый экран.</a:t>
            </a: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26" name="Рисунок 25" descr="2022-06-03_21-33-34.png"/>
          <p:cNvPicPr>
            <a:picLocks noChangeAspect="1"/>
          </p:cNvPicPr>
          <p:nvPr/>
        </p:nvPicPr>
        <p:blipFill>
          <a:blip r:embed="rId3"/>
          <a:srcRect l="1095"/>
          <a:stretch>
            <a:fillRect/>
          </a:stretch>
        </p:blipFill>
        <p:spPr>
          <a:xfrm>
            <a:off x="1956835" y="4485728"/>
            <a:ext cx="7712946" cy="1392555"/>
          </a:xfrm>
          <a:prstGeom prst="rect">
            <a:avLst/>
          </a:prstGeom>
          <a:ln>
            <a:solidFill>
              <a:srgbClr val="00FFFF"/>
            </a:solidFill>
          </a:ln>
        </p:spPr>
      </p:pic>
      <p:pic>
        <p:nvPicPr>
          <p:cNvPr id="27" name="Рисунок 26" descr="2022-06-03_21-12-51.png"/>
          <p:cNvPicPr>
            <a:picLocks noChangeAspect="1"/>
          </p:cNvPicPr>
          <p:nvPr/>
        </p:nvPicPr>
        <p:blipFill>
          <a:blip r:embed="rId2"/>
          <a:srcRect t="73796" b="11959"/>
          <a:stretch>
            <a:fillRect/>
          </a:stretch>
        </p:blipFill>
        <p:spPr>
          <a:xfrm>
            <a:off x="1397320" y="3847222"/>
            <a:ext cx="5395366" cy="437395"/>
          </a:xfrm>
          <a:prstGeom prst="rect">
            <a:avLst/>
          </a:prstGeom>
        </p:spPr>
      </p:pic>
      <p:pic>
        <p:nvPicPr>
          <p:cNvPr id="28" name="Рисунок 27" descr="2022-06-03_21-12-51.png"/>
          <p:cNvPicPr>
            <a:picLocks noChangeAspect="1"/>
          </p:cNvPicPr>
          <p:nvPr/>
        </p:nvPicPr>
        <p:blipFill>
          <a:blip r:embed="rId2"/>
          <a:srcRect t="89096"/>
          <a:stretch>
            <a:fillRect/>
          </a:stretch>
        </p:blipFill>
        <p:spPr>
          <a:xfrm>
            <a:off x="966246" y="2965269"/>
            <a:ext cx="4350608" cy="269967"/>
          </a:xfrm>
          <a:prstGeom prst="rect">
            <a:avLst/>
          </a:prstGeom>
        </p:spPr>
      </p:pic>
      <p:sp>
        <p:nvSpPr>
          <p:cNvPr id="29" name="Стрелка вправо 28"/>
          <p:cNvSpPr/>
          <p:nvPr/>
        </p:nvSpPr>
        <p:spPr>
          <a:xfrm>
            <a:off x="3870962" y="2982686"/>
            <a:ext cx="1972491" cy="300445"/>
          </a:xfrm>
          <a:prstGeom prst="rightArrow">
            <a:avLst/>
          </a:prstGeom>
          <a:solidFill>
            <a:srgbClr val="7030A0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трелка вправо 29"/>
          <p:cNvSpPr/>
          <p:nvPr/>
        </p:nvSpPr>
        <p:spPr>
          <a:xfrm>
            <a:off x="5199019" y="3905794"/>
            <a:ext cx="1972491" cy="300445"/>
          </a:xfrm>
          <a:prstGeom prst="rightArrow">
            <a:avLst/>
          </a:prstGeom>
          <a:solidFill>
            <a:srgbClr val="7030A0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/>
          <p:cNvSpPr txBox="1"/>
          <p:nvPr/>
        </p:nvSpPr>
        <p:spPr>
          <a:xfrm>
            <a:off x="7289075" y="3931919"/>
            <a:ext cx="314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2"/>
                </a:solidFill>
              </a:rPr>
              <a:t>Сервис с </a:t>
            </a:r>
            <a:r>
              <a:rPr lang="en-US" dirty="0" smtClean="0">
                <a:solidFill>
                  <a:schemeClr val="tx2"/>
                </a:solidFill>
              </a:rPr>
              <a:t>GET</a:t>
            </a:r>
            <a:r>
              <a:rPr lang="ru-RU" dirty="0" smtClean="0">
                <a:solidFill>
                  <a:schemeClr val="tx2"/>
                </a:solidFill>
              </a:rPr>
              <a:t> запросом.</a:t>
            </a:r>
            <a:endParaRPr lang="ru-RU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</TotalTime>
  <Words>229</Words>
  <Application>Microsoft Office PowerPoint</Application>
  <PresentationFormat>Произвольный</PresentationFormat>
  <Paragraphs>68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Arial</vt:lpstr>
      <vt:lpstr>SamsungOne 800C</vt:lpstr>
      <vt:lpstr>SamsungOne 450C</vt:lpstr>
      <vt:lpstr>Wingdings</vt:lpstr>
      <vt:lpstr>Calibri</vt:lpstr>
      <vt:lpstr>Samsung IT School White</vt:lpstr>
      <vt:lpstr>Samsung IT School En</vt:lpstr>
      <vt:lpstr>Samsung IT School White En</vt:lpstr>
      <vt:lpstr>Слайд 1</vt:lpstr>
      <vt:lpstr>Итоговый проект  «Archimedia»</vt:lpstr>
      <vt:lpstr>Идея приложения</vt:lpstr>
      <vt:lpstr>Клиент-серверная архитектура</vt:lpstr>
      <vt:lpstr>Схема хранилища на GitHub</vt:lpstr>
      <vt:lpstr>Карта активностей</vt:lpstr>
      <vt:lpstr>Карта активностей</vt:lpstr>
      <vt:lpstr>Классы</vt:lpstr>
      <vt:lpstr>Классы</vt:lpstr>
      <vt:lpstr>База данных</vt:lpstr>
      <vt:lpstr>Будущая доработка и развитие</vt:lpstr>
      <vt:lpstr>Выводы</vt:lpstr>
      <vt:lpstr>Спасибо за внимание!</vt:lpstr>
      <vt:lpstr>Слайд 14</vt:lpstr>
      <vt:lpstr>Слайд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Maxim</cp:lastModifiedBy>
  <cp:revision>57</cp:revision>
  <dcterms:created xsi:type="dcterms:W3CDTF">2020-05-25T08:37:09Z</dcterms:created>
  <dcterms:modified xsi:type="dcterms:W3CDTF">2022-06-04T08:54:50Z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